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6"/>
  </p:notesMasterIdLst>
  <p:sldIdLst>
    <p:sldId id="617" r:id="rId5"/>
    <p:sldId id="627" r:id="rId6"/>
    <p:sldId id="621" r:id="rId7"/>
    <p:sldId id="622" r:id="rId8"/>
    <p:sldId id="623" r:id="rId9"/>
    <p:sldId id="624" r:id="rId10"/>
    <p:sldId id="625" r:id="rId11"/>
    <p:sldId id="626" r:id="rId12"/>
    <p:sldId id="641" r:id="rId13"/>
    <p:sldId id="628" r:id="rId14"/>
    <p:sldId id="650" r:id="rId15"/>
    <p:sldId id="630" r:id="rId17"/>
    <p:sldId id="629" r:id="rId18"/>
    <p:sldId id="640" r:id="rId19"/>
    <p:sldId id="632" r:id="rId20"/>
    <p:sldId id="634" r:id="rId21"/>
    <p:sldId id="649" r:id="rId22"/>
    <p:sldId id="631" r:id="rId23"/>
  </p:sldIdLst>
  <p:sldSz cx="9144000" cy="6858000" type="screen4x3"/>
  <p:notesSz cx="6858000" cy="91440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SzPct val="100000"/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00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C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-864" y="-78"/>
      </p:cViewPr>
      <p:guideLst>
        <p:guide orient="horz" pos="212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fontAlgn="base"/>
            <a:endParaRPr lang="zh-CN" altLang="en-US" sz="1200" strike="noStrike" noProof="1"/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algn="r" fontAlgn="base"/>
            <a:endParaRPr lang="en-US" altLang="zh-CN" sz="1200" strike="noStrike" noProof="1" dirty="0"/>
          </a:p>
        </p:txBody>
      </p:sp>
      <p:sp>
        <p:nvSpPr>
          <p:cNvPr id="3076" name="幻灯片图像占位符 3075"/>
          <p:cNvSpPr>
            <a:spLocks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文本占位符 3076"/>
          <p:cNvSpPr>
            <a:spLocks noGrp="1" noRot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fontAlgn="base"/>
            <a:endParaRPr lang="en-US" altLang="zh-CN" sz="1200" strike="noStrike" noProof="1" dirty="0"/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 fontAlgn="base"/>
            <a:fld id="{9A0DB2DC-4C9A-4742-B13C-FB6460FD3503}" type="slidenum">
              <a:rPr lang="zh-CN" altLang="en-US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zh-CN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0" y="1379538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0" y="1484313"/>
            <a:ext cx="9144000" cy="252412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3" name="矩形 2052"/>
          <p:cNvSpPr/>
          <p:nvPr/>
        </p:nvSpPr>
        <p:spPr>
          <a:xfrm>
            <a:off x="0" y="1758950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4" name="矩形 2053"/>
          <p:cNvSpPr/>
          <p:nvPr/>
        </p:nvSpPr>
        <p:spPr>
          <a:xfrm flipH="1">
            <a:off x="393700" y="0"/>
            <a:ext cx="6985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5" name="矩形 2054"/>
          <p:cNvSpPr/>
          <p:nvPr/>
        </p:nvSpPr>
        <p:spPr>
          <a:xfrm>
            <a:off x="533400" y="147955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标题 2055"/>
          <p:cNvSpPr/>
          <p:nvPr>
            <p:ph type="ctrTitle" sz="quarter"/>
          </p:nvPr>
        </p:nvSpPr>
        <p:spPr>
          <a:xfrm>
            <a:off x="903288" y="2130425"/>
            <a:ext cx="77724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kern="12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t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7" name="副标题 2056"/>
          <p:cNvSpPr/>
          <p:nvPr>
            <p:ph type="subTitle" sz="quarter" idx="1"/>
          </p:nvPr>
        </p:nvSpPr>
        <p:spPr>
          <a:xfrm>
            <a:off x="1619250" y="3886200"/>
            <a:ext cx="6400800" cy="1127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8" name="日期占位符 2057"/>
          <p:cNvSpPr/>
          <p:nvPr>
            <p:ph type="dt" sz="quarter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59" name="页脚占位符 205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60" name="灯片编号占位符 205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38950" y="198438"/>
            <a:ext cx="2000250" cy="5822950"/>
          </a:xfrm>
        </p:spPr>
        <p:txBody>
          <a:bodyPr vert="eaVert"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98438"/>
            <a:ext cx="5884793" cy="58229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矩形 2049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1" name="矩形 2050"/>
          <p:cNvSpPr/>
          <p:nvPr/>
        </p:nvSpPr>
        <p:spPr>
          <a:xfrm>
            <a:off x="0" y="1379538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0" y="1484313"/>
            <a:ext cx="9144000" cy="252412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3" name="矩形 2052"/>
          <p:cNvSpPr/>
          <p:nvPr/>
        </p:nvSpPr>
        <p:spPr>
          <a:xfrm>
            <a:off x="0" y="1758950"/>
            <a:ext cx="9144000" cy="6985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4" name="矩形 2053"/>
          <p:cNvSpPr/>
          <p:nvPr/>
        </p:nvSpPr>
        <p:spPr>
          <a:xfrm flipH="1">
            <a:off x="393700" y="0"/>
            <a:ext cx="6985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5" name="矩形 2054"/>
          <p:cNvSpPr/>
          <p:nvPr/>
        </p:nvSpPr>
        <p:spPr>
          <a:xfrm>
            <a:off x="533400" y="147955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56" name="标题 2055"/>
          <p:cNvSpPr/>
          <p:nvPr>
            <p:ph type="ctrTitle" sz="quarter"/>
          </p:nvPr>
        </p:nvSpPr>
        <p:spPr>
          <a:xfrm>
            <a:off x="903288" y="2130425"/>
            <a:ext cx="77724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ctr">
              <a:defRPr kern="1200">
                <a:effectLst>
                  <a:outerShdw blurRad="38100" dist="38100" dir="2700000">
                    <a:srgbClr val="C0C0C0"/>
                  </a:outerShdw>
                </a:effectLst>
              </a:defRPr>
            </a:lvl1pPr>
          </a:lstStyle>
          <a:p>
            <a:pPr lvl="0" fontAlgn="t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057" name="副标题 2056"/>
          <p:cNvSpPr/>
          <p:nvPr>
            <p:ph type="subTitle" sz="quarter" idx="1"/>
          </p:nvPr>
        </p:nvSpPr>
        <p:spPr>
          <a:xfrm>
            <a:off x="1619250" y="3886200"/>
            <a:ext cx="6400800" cy="1127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2058" name="日期占位符 2057"/>
          <p:cNvSpPr/>
          <p:nvPr>
            <p:ph type="dt" sz="quarter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59" name="页脚占位符 205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  <p:sp>
        <p:nvSpPr>
          <p:cNvPr id="2060" name="灯片编号占位符 205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fontAlgn="base">
              <a:buFont typeface="Times New Roman" panose="02020603050405020304" pitchFamily="18" charset="0"/>
            </a:pPr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en-US" altLang="zh-CN" strike="noStrike" noProof="1" dirty="0">
              <a:latin typeface="Times New Roman" panose="0202060305040502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71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38950" y="198438"/>
            <a:ext cx="2000250" cy="5822950"/>
          </a:xfrm>
        </p:spPr>
        <p:txBody>
          <a:bodyPr vert="eaVert"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98438"/>
            <a:ext cx="5884793" cy="582295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7"/>
          <a:stretch>
            <a:fillRect/>
          </a:stretch>
        </p:blipFill>
        <p:spPr>
          <a:xfrm>
            <a:off x="183281" y="0"/>
            <a:ext cx="8960719" cy="6645154"/>
          </a:xfrm>
          <a:prstGeom prst="rect">
            <a:avLst/>
          </a:prstGeom>
        </p:spPr>
      </p:pic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71616" y="5592202"/>
            <a:ext cx="5153651" cy="76680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75600" y="3835853"/>
            <a:ext cx="5144891" cy="1720077"/>
          </a:xfrm>
        </p:spPr>
        <p:txBody>
          <a:bodyPr>
            <a:normAutofit/>
          </a:bodyPr>
          <a:lstStyle>
            <a:lvl1pPr algn="ctr">
              <a:defRPr sz="3600" b="0" baseline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9099" y="1112340"/>
            <a:ext cx="8292045" cy="5119127"/>
          </a:xfrm>
        </p:spPr>
        <p:txBody>
          <a:bodyPr>
            <a:normAutofit/>
          </a:bodyPr>
          <a:lstStyle>
            <a:lvl1pPr marL="0" indent="0" algn="l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</a:defRPr>
            </a:lvl1pPr>
            <a:lvl2pPr marL="575945" indent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9144000" cy="6863255"/>
            <a:chOff x="-10511" y="0"/>
            <a:chExt cx="9154511" cy="68632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0"/>
              <a:ext cx="9154511" cy="686325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688400" y="2152800"/>
            <a:ext cx="4438800" cy="1235075"/>
          </a:xfrm>
        </p:spPr>
        <p:txBody>
          <a:bodyPr anchor="b">
            <a:normAutofit/>
          </a:bodyPr>
          <a:lstStyle>
            <a:lvl1pPr algn="r">
              <a:defRPr sz="2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1688400" y="3416400"/>
            <a:ext cx="4438800" cy="633600"/>
          </a:xfrm>
          <a:prstGeom prst="rect">
            <a:avLst/>
          </a:prstGeom>
          <a:blipFill dpi="0" rotWithShape="1">
            <a:blip r:embed="rId3"/>
            <a:srcRect/>
            <a:stretch>
              <a:fillRect t="-2000"/>
            </a:stretch>
          </a:blipFill>
        </p:spPr>
        <p:txBody>
          <a:bodyPr anchor="t" anchorCtr="0">
            <a:normAutofit/>
          </a:bodyPr>
          <a:lstStyle>
            <a:lvl1pPr marL="0" indent="0" algn="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72800" y="1416970"/>
            <a:ext cx="7002000" cy="25020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 sz="24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1072800" y="3960000"/>
            <a:ext cx="7002000" cy="250200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2200274"/>
            <a:ext cx="3868340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4" y="2200274"/>
            <a:ext cx="3887391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1778400" y="2322000"/>
            <a:ext cx="5670000" cy="1198800"/>
          </a:xfrm>
        </p:spPr>
        <p:txBody>
          <a:bodyPr anchor="t" anchorCtr="0">
            <a:normAutofit/>
          </a:bodyPr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2298700" y="3436044"/>
            <a:ext cx="4572000" cy="369332"/>
          </a:xfrm>
          <a:prstGeom prst="roundRect">
            <a:avLst>
              <a:gd name="adj" fmla="val 50000"/>
            </a:avLst>
          </a:prstGeom>
          <a:solidFill>
            <a:schemeClr val="accent2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 hasCustomPrompt="1"/>
          </p:nvPr>
        </p:nvSpPr>
        <p:spPr>
          <a:xfrm>
            <a:off x="0" y="547200"/>
            <a:ext cx="3531600" cy="576000"/>
          </a:xfrm>
          <a:solidFill>
            <a:schemeClr val="accent1"/>
          </a:solidFill>
        </p:spPr>
        <p:txBody>
          <a:bodyPr lIns="0" tIns="0" rIns="180000" anchor="ctr" anchorCtr="0">
            <a:norm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pic" idx="1"/>
          </p:nvPr>
        </p:nvSpPr>
        <p:spPr>
          <a:xfrm>
            <a:off x="4003200" y="547200"/>
            <a:ext cx="4874400" cy="5760000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273600" y="1371600"/>
            <a:ext cx="3135600" cy="4914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1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0" y="-1"/>
            <a:ext cx="9144000" cy="6863255"/>
            <a:chOff x="-10511" y="-8709"/>
            <a:chExt cx="9154511" cy="687196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0" r="4697" b="15251"/>
            <a:stretch>
              <a:fillRect/>
            </a:stretch>
          </p:blipFill>
          <p:spPr>
            <a:xfrm>
              <a:off x="-10511" y="-8709"/>
              <a:ext cx="9154511" cy="6863255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-10511" y="100913"/>
              <a:ext cx="9154511" cy="6762342"/>
            </a:xfrm>
            <a:prstGeom prst="rect">
              <a:avLst/>
            </a:prstGeom>
            <a:solidFill>
              <a:srgbClr val="FFFFFF">
                <a:alpha val="9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628650" y="571502"/>
            <a:ext cx="78867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710" y="1555750"/>
            <a:ext cx="3920490" cy="44656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t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0" y="6324600"/>
            <a:ext cx="762000" cy="252413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矩形 1028"/>
          <p:cNvSpPr/>
          <p:nvPr/>
        </p:nvSpPr>
        <p:spPr>
          <a:xfrm>
            <a:off x="533400" y="632460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矩形 1029"/>
          <p:cNvSpPr/>
          <p:nvPr/>
        </p:nvSpPr>
        <p:spPr>
          <a:xfrm>
            <a:off x="0" y="3795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1" name="标题 1030"/>
          <p:cNvSpPr/>
          <p:nvPr>
            <p:ph type="title"/>
          </p:nvPr>
        </p:nvSpPr>
        <p:spPr>
          <a:xfrm>
            <a:off x="838200" y="198438"/>
            <a:ext cx="80010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文本占位符 1031"/>
          <p:cNvSpPr/>
          <p:nvPr>
            <p:ph type="body"/>
          </p:nvPr>
        </p:nvSpPr>
        <p:spPr>
          <a:xfrm>
            <a:off x="838200" y="1555750"/>
            <a:ext cx="8001000" cy="4465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3" name="日期占位符 1032"/>
          <p:cNvSpPr/>
          <p:nvPr>
            <p:ph type="dt" sz="half" idx="2"/>
          </p:nvPr>
        </p:nvSpPr>
        <p:spPr>
          <a:xfrm>
            <a:off x="854075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4" name="页脚占位符 1033"/>
          <p:cNvSpPr/>
          <p:nvPr>
            <p:ph type="ftr" sz="quarter" idx="3"/>
          </p:nvPr>
        </p:nvSpPr>
        <p:spPr>
          <a:xfrm>
            <a:off x="3556000" y="6245225"/>
            <a:ext cx="26003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5" name="灯片编号占位符 1034"/>
          <p:cNvSpPr/>
          <p:nvPr>
            <p:ph type="sldNum" sz="quarter" idx="4"/>
          </p:nvPr>
        </p:nvSpPr>
        <p:spPr>
          <a:xfrm>
            <a:off x="6686550" y="6237288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hf sldNum="0" hdr="0" ftr="0" dt="0"/>
  <p:txStyles>
    <p:titleStyle>
      <a:lvl1pPr marL="0" lvl="0" indent="0" algn="l" defTabSz="914400" eaLnBrk="1" fontAlgn="t" latinLnBrk="0" hangingPunct="1">
        <a:lnSpc>
          <a:spcPts val="32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4400" b="1" i="0" u="none" kern="1200" baseline="0">
          <a:solidFill>
            <a:srgbClr val="074888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accent1"/>
        </a:buClr>
        <a:buSzPct val="110000"/>
        <a:buFont typeface="Wingdings" panose="05000000000000000000" pitchFamily="2" charset="2"/>
        <a:buBlip>
          <a:blip r:embed="rId12"/>
        </a:buBlip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3"/>
        </a:buBlip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15000"/>
        <a:buFont typeface="Wingdings" panose="05000000000000000000" pitchFamily="2" charset="2"/>
        <a:buBlip>
          <a:blip r:embed="rId12"/>
        </a:buBlip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30000"/>
        <a:buFont typeface="Wingdings" panose="05000000000000000000" pitchFamily="2" charset="2"/>
        <a:buBlip>
          <a:blip r:embed="rId13"/>
        </a:buBlip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矩形 1025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rgbClr val="074888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7" name="矩形 1026"/>
          <p:cNvSpPr/>
          <p:nvPr/>
        </p:nvSpPr>
        <p:spPr>
          <a:xfrm>
            <a:off x="533400" y="0"/>
            <a:ext cx="252413" cy="6858000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8" name="矩形 1027"/>
          <p:cNvSpPr/>
          <p:nvPr/>
        </p:nvSpPr>
        <p:spPr>
          <a:xfrm>
            <a:off x="0" y="6324600"/>
            <a:ext cx="762000" cy="252413"/>
          </a:xfrm>
          <a:prstGeom prst="rect">
            <a:avLst/>
          </a:prstGeom>
          <a:solidFill>
            <a:srgbClr val="0856A4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矩形 1028"/>
          <p:cNvSpPr/>
          <p:nvPr/>
        </p:nvSpPr>
        <p:spPr>
          <a:xfrm>
            <a:off x="533400" y="6324600"/>
            <a:ext cx="252413" cy="2524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矩形 1029"/>
          <p:cNvSpPr/>
          <p:nvPr/>
        </p:nvSpPr>
        <p:spPr>
          <a:xfrm>
            <a:off x="0" y="37957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1" name="标题 1030"/>
          <p:cNvSpPr/>
          <p:nvPr>
            <p:ph type="title"/>
          </p:nvPr>
        </p:nvSpPr>
        <p:spPr>
          <a:xfrm>
            <a:off x="838200" y="198438"/>
            <a:ext cx="80010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2" name="文本占位符 1031"/>
          <p:cNvSpPr/>
          <p:nvPr>
            <p:ph type="body"/>
          </p:nvPr>
        </p:nvSpPr>
        <p:spPr>
          <a:xfrm>
            <a:off x="838200" y="1555750"/>
            <a:ext cx="8001000" cy="44656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33" name="日期占位符 1032"/>
          <p:cNvSpPr/>
          <p:nvPr>
            <p:ph type="dt" sz="half" idx="2"/>
          </p:nvPr>
        </p:nvSpPr>
        <p:spPr>
          <a:xfrm>
            <a:off x="854075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4" name="页脚占位符 1033"/>
          <p:cNvSpPr/>
          <p:nvPr>
            <p:ph type="ftr" sz="quarter" idx="3"/>
          </p:nvPr>
        </p:nvSpPr>
        <p:spPr>
          <a:xfrm>
            <a:off x="3556000" y="6245225"/>
            <a:ext cx="260032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035" name="灯片编号占位符 1034"/>
          <p:cNvSpPr/>
          <p:nvPr>
            <p:ph type="sldNum" sz="quarter" idx="4"/>
          </p:nvPr>
        </p:nvSpPr>
        <p:spPr>
          <a:xfrm>
            <a:off x="6686550" y="6237288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buFont typeface="Times New Roman" panose="02020603050405020304" pitchFamily="18" charset="0"/>
              <a:defRPr sz="1400">
                <a:latin typeface="Times New Roman" panose="02020603050405020304" pitchFamily="18" charset="0"/>
                <a:ea typeface="PMingLiU" panose="02020500000000000000" pitchFamily="18" charset="-12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Times New Roman" panose="02020603050405020304" pitchFamily="18" charset="0"/>
                <a:ea typeface="PMingLiU" panose="02020500000000000000" pitchFamily="18" charset="-120"/>
                <a:cs typeface="+mn-ea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random/>
  </p:transition>
  <p:hf sldNum="0" hdr="0" ftr="0" dt="0"/>
  <p:txStyles>
    <p:titleStyle>
      <a:lvl1pPr marL="0" lvl="0" indent="0" algn="l" defTabSz="914400" eaLnBrk="1" fontAlgn="t" latinLnBrk="0" hangingPunct="1">
        <a:lnSpc>
          <a:spcPts val="32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buNone/>
        <a:defRPr sz="4400" b="1" i="0" u="none" kern="1200" baseline="0">
          <a:solidFill>
            <a:srgbClr val="074888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accent1"/>
        </a:buClr>
        <a:buSzPct val="110000"/>
        <a:buFont typeface="Wingdings" panose="05000000000000000000" pitchFamily="2" charset="2"/>
        <a:buBlip>
          <a:blip r:embed="rId12"/>
        </a:buBlip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3"/>
        </a:buBlip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15000"/>
        <a:buFont typeface="Wingdings" panose="05000000000000000000" pitchFamily="2" charset="2"/>
        <a:buBlip>
          <a:blip r:embed="rId12"/>
        </a:buBlip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chemeClr val="tx1"/>
        </a:buClr>
        <a:buSzPct val="130000"/>
        <a:buFont typeface="Wingdings" panose="05000000000000000000" pitchFamily="2" charset="2"/>
        <a:buBlip>
          <a:blip r:embed="rId13"/>
        </a:buBlip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tx1"/>
        </a:buClr>
        <a:buSzPct val="125000"/>
        <a:buFont typeface="Wingdings" panose="05000000000000000000" pitchFamily="2" charset="2"/>
        <a:buBlip>
          <a:blip r:embed="rId12"/>
        </a:buBlip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SzPct val="100000"/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0" r="4697" b="15251"/>
          <a:stretch>
            <a:fillRect/>
          </a:stretch>
        </p:blipFill>
        <p:spPr>
          <a:xfrm>
            <a:off x="0" y="0"/>
            <a:ext cx="9144000" cy="68632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0511" y="-233464"/>
            <a:ext cx="9144000" cy="6863255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9098" y="100913"/>
            <a:ext cx="8292045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1072800" y="1249200"/>
            <a:ext cx="7002000" cy="5007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-10511" y="862151"/>
            <a:ext cx="915451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4"/>
                </a:gs>
                <a:gs pos="26000">
                  <a:schemeClr val="accent2"/>
                </a:gs>
                <a:gs pos="58000">
                  <a:schemeClr val="accent3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914B9-F40B-4657-90B3-8AA5BF3599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B868-0FB9-41C7-B9A5-B83F3024AC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gradFill>
            <a:gsLst>
              <a:gs pos="0">
                <a:schemeClr val="accent4">
                  <a:lumMod val="75000"/>
                </a:schemeClr>
              </a:gs>
              <a:gs pos="97248">
                <a:schemeClr val="accent2"/>
              </a:gs>
              <a:gs pos="51000">
                <a:schemeClr val="accent3">
                  <a:lumMod val="75000"/>
                </a:schemeClr>
              </a:gs>
            </a:gsLst>
            <a:lin ang="10800000" scaled="1"/>
          </a:gra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lnSpc>
          <a:spcPct val="17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70000"/>
        <a:buFontTx/>
        <a:buNone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75945" indent="0" algn="just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chemeClr val="accent2">
            <a:lumMod val="60000"/>
            <a:lumOff val="40000"/>
          </a:schemeClr>
        </a:buClr>
        <a:buFontTx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4.xml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8.xml"/><Relationship Id="rId3" Type="http://schemas.openxmlformats.org/officeDocument/2006/relationships/image" Target="../media/image14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2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3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tags" Target="../tags/tag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3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4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35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6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7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8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6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9.xml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ctr" eaLnBrk="1" hangingPunct="1">
              <a:lnSpc>
                <a:spcPct val="100000"/>
              </a:lnSpc>
            </a:pPr>
            <a:r>
              <a:rPr lang="en-US" altLang="zh-CN" smtClean="0">
                <a:sym typeface="+mn-ea"/>
              </a:rPr>
              <a:t>IM</a:t>
            </a:r>
            <a:r>
              <a:rPr lang="zh-CN" altLang="en-US" smtClean="0">
                <a:sym typeface="+mn-ea"/>
              </a:rPr>
              <a:t>产品发展历程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mtClean="0"/>
              <a:t>1.</a:t>
            </a:r>
            <a:r>
              <a:rPr lang="zh-CN" altLang="en-US">
                <a:sym typeface="+mn-ea"/>
              </a:rPr>
              <a:t>中国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发展史</a:t>
            </a:r>
            <a:endParaRPr lang="zh-CN" altLang="en-US" smtClean="0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 smtClean="0"/>
              <a:t>2.</a:t>
            </a:r>
            <a:r>
              <a:rPr lang="zh-CN" altLang="en-US" smtClean="0"/>
              <a:t>移动</a:t>
            </a:r>
            <a:r>
              <a:rPr lang="en-US" altLang="zh-CN" smtClean="0"/>
              <a:t>IM</a:t>
            </a:r>
            <a:r>
              <a:rPr lang="zh-CN" altLang="en-US" smtClean="0"/>
              <a:t>产品发展历程</a:t>
            </a:r>
            <a:endParaRPr lang="zh-CN" altLang="en-US" smtClean="0"/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垂直类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产品分析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曾风靡一时的功能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为什么需要</a:t>
            </a:r>
            <a:r>
              <a:rPr lang="en-US" altLang="zh-CN">
                <a:sym typeface="+mn-ea"/>
              </a:rPr>
              <a:t>IM</a:t>
            </a:r>
            <a:endParaRPr lang="en-US" altLang="zh-CN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</p:spTree>
    <p:custDataLst>
      <p:tags r:id="rId4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90000"/>
              </a:lnSpc>
            </a:pPr>
            <a:r>
              <a:rPr lang="zh-CN" altLang="en-US" sz="3200"/>
              <a:t>通通免费电话</a:t>
            </a:r>
            <a:endParaRPr lang="zh-CN" altLang="en-US" sz="320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4" name="文本框 3"/>
          <p:cNvSpPr txBox="1"/>
          <p:nvPr/>
        </p:nvSpPr>
        <p:spPr>
          <a:xfrm>
            <a:off x="340995" y="884555"/>
            <a:ext cx="8625205" cy="6081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700" dirty="0" smtClean="0">
                <a:latin typeface="宋体" panose="02010600030101010101" pitchFamily="2" charset="-122"/>
                <a:sym typeface="+mn-ea"/>
              </a:rPr>
              <a:t>https://baike.baidu.com/item/%E9%80%9A%E9%80%9A%E5%85%8D%E8%B4%B9%E7%94%B5%E8%AF%9D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 smtClean="0">
                <a:latin typeface="宋体" panose="02010600030101010101" pitchFamily="2" charset="-122"/>
              </a:rPr>
              <a:t>通通免费电话是一款</a:t>
            </a:r>
            <a:r>
              <a:rPr lang="zh-CN" altLang="en-US" sz="1200" b="1" i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基于通讯录的多人语音通话软件</a:t>
            </a:r>
            <a:r>
              <a:rPr lang="zh-CN" altLang="en-US" sz="1200" b="1" dirty="0" smtClean="0">
                <a:latin typeface="宋体" panose="02010600030101010101" pitchFamily="2" charset="-122"/>
              </a:rPr>
              <a:t>，它不仅提供通讯录的全部功能，还支持免费多人语音通话功能。通通操作简便，输入号码的同时会自动匹配拨打的联系人，并智能判断对方是否安装了通通软件。</a:t>
            </a:r>
            <a:endParaRPr lang="zh-CN" altLang="en-US" sz="12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b="1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u="sng" dirty="0" smtClean="0">
                <a:latin typeface="宋体" panose="02010600030101010101" pitchFamily="2" charset="-122"/>
              </a:rPr>
              <a:t>主要功能：    </a:t>
            </a:r>
            <a:endParaRPr lang="zh-CN" altLang="en-US" sz="1400" b="1" u="sng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免费电话</a:t>
            </a:r>
            <a:endParaRPr lang="zh-CN" altLang="en-US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通话双方都安装通通免费电话，并保持在线，即可拨打免费电话，通话界面中会标识“免费”字样！如果对方没有安装通通免费电话，你也可以选择省钱电话，费用低，音质好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多人语音</a:t>
            </a:r>
            <a:endParaRPr lang="zh-CN" altLang="en-US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通通最多支持5人同时进行通话;在与通通好友免通话界面时，点击“更多”—&gt;“多人通话”—&gt;邀请其他的在线好友即可。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3.通讯录</a:t>
            </a:r>
            <a:endParaRPr lang="en-US" altLang="zh-CN" sz="1400" b="1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比系统通讯录更简单、方便。极速拨号键盘，支持按姓名全拼、简拼、拼音首字母、电话号码等查询！通讯录分组管理，支持新建联系人、分组管理、分组自定义铃声、通话记录查询等功能！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4.音缘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音缘上上签是通通的扩展交友功能。音缘会寻找与您同时摇动手机的有缘人，自动连线并免费通话，不泄露手机号码！</a:t>
            </a:r>
            <a:endParaRPr lang="zh-CN" altLang="en-US" sz="9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5.左邻右舍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可以通过左邻右舍来看看附近有哪些人在用通通，可以与他们聊天，加为好友后，可以拨打免费电话！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6.免费消息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通通好友间可发送免费消息，支持表情、图片、语音对讲等功能，增添聊天乐趣！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7.分享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与朋友们分享精彩照片！ 支持9张图片的同时分享！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8.群组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群组聊天，语音对讲、图片、长文本、可爱表情，沟通方便、快捷。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 smtClean="0">
                <a:latin typeface="宋体" panose="02010600030101010101" pitchFamily="2" charset="-122"/>
              </a:rPr>
              <a:t>9.游戏</a:t>
            </a: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通通新版中接入的首款游戏——“抢话费斗地主”，玩游戏的同时还可以赚取话费。</a:t>
            </a:r>
            <a:endParaRPr lang="zh-CN" altLang="en-US" sz="10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90000"/>
              </a:lnSpc>
            </a:pPr>
            <a:r>
              <a:rPr lang="zh-CN" altLang="en-US" sz="3200"/>
              <a:t>通讯数据</a:t>
            </a:r>
            <a:endParaRPr lang="zh-CN" altLang="en-US" sz="320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" y="5067935"/>
            <a:ext cx="7672070" cy="1163955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516255" y="955675"/>
          <a:ext cx="7672070" cy="421322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795655"/>
                <a:gridCol w="3107612"/>
                <a:gridCol w="1695962"/>
                <a:gridCol w="2072841"/>
              </a:tblGrid>
              <a:tr h="2203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zh-CN" sz="1200"/>
                        <a:t>观察角度</a:t>
                      </a:r>
                      <a:endParaRPr lang="zh-CN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指标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值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备注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19075">
                <a:tc rowSpan="5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全局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产品名称</a:t>
                      </a:r>
                      <a:r>
                        <a:rPr lang="en-US" altLang="zh-CN" sz="1200"/>
                        <a:t>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通通免费电话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36576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产品生命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2011.4-2014.6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本产品直到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2016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年底才停止运营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开发人员数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50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人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服务器部署情况：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个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IDC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，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70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台机器</a:t>
                      </a: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20345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总注册用户数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2000</a:t>
                      </a:r>
                      <a:r>
                        <a:rPr lang="zh-CN" altLang="en-US" sz="1200">
                          <a:solidFill>
                            <a:srgbClr val="C00000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C00000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C00000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92735">
                <a:tc rowSpan="5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日级别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每日活跃用户数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400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  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20%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的活跃过，至少发送过一次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im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请求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374015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每日同时在线用户数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100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5%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的同时处于在线状态，并发连接数近似这个值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8575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每日并发用户数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3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某一时刻同时向服务器发送请求的用户数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每日收发消息数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900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220345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每日接听通话量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: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20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万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+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vert="horz" anchor="ctr"/>
                </a:tc>
              </a:tr>
              <a:tr h="146050">
                <a:tc rowSpan="4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秒级别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每日</a:t>
                      </a:r>
                      <a:r>
                        <a:rPr lang="en-US" altLang="zh-CN" sz="1200">
                          <a:sym typeface="+mn-ea"/>
                        </a:rPr>
                        <a:t>TPS: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5</a:t>
                      </a:r>
                      <a:r>
                        <a:rPr lang="zh-CN" altLang="en-US" sz="1200">
                          <a:sym typeface="+mn-ea"/>
                        </a:rPr>
                        <a:t>万</a:t>
                      </a:r>
                      <a:r>
                        <a:rPr lang="en-US" altLang="zh-CN" sz="1200">
                          <a:sym typeface="+mn-ea"/>
                        </a:rPr>
                        <a:t>+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私信</a:t>
                      </a:r>
                      <a:r>
                        <a:rPr lang="en-US" altLang="zh-CN" sz="1200"/>
                        <a:t>TPS: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/>
                        <a:t>2W+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19710">
                <a:tc vMerge="1"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群聊</a:t>
                      </a:r>
                      <a:r>
                        <a:rPr lang="en-US" altLang="zh-CN" sz="1200"/>
                        <a:t>TPS: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/>
                        <a:t>1W+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 sz="1200"/>
                    </a:p>
                  </a:txBody>
                  <a:tcPr marL="0" marR="0" marT="0" marB="0" vert="horz" anchor="ctr"/>
                </a:tc>
              </a:tr>
              <a:tr h="290195">
                <a:tc vMerge="1">
                  <a:tcPr marL="0" marR="0" marT="0" marB="0" vert="horz" anchor="ctr"/>
                </a:tc>
                <a:tc gridSpan="3"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/>
                        <a:t>99.99%</a:t>
                      </a:r>
                      <a:r>
                        <a:rPr lang="zh-CN" altLang="en-US" sz="1200"/>
                        <a:t>的消息在</a:t>
                      </a:r>
                      <a:r>
                        <a:rPr lang="en-US" altLang="zh-CN" sz="1200"/>
                        <a:t>1s</a:t>
                      </a:r>
                      <a:r>
                        <a:rPr lang="zh-CN" altLang="en-US" sz="1200"/>
                        <a:t>内可达</a:t>
                      </a:r>
                      <a:endParaRPr lang="zh-CN" altLang="en-US" sz="1200"/>
                    </a:p>
                  </a:txBody>
                  <a:tcPr marL="0" marR="0" marT="0" marB="0" vert="horz" anchor="ctr"/>
                </a:tc>
                <a:tc hMerge="1">
                  <a:tcPr/>
                </a:tc>
                <a:tc hMerge="1">
                  <a:tcPr/>
                </a:tc>
              </a:tr>
              <a:tr h="29019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zh-CN" sz="1200"/>
                    </a:p>
                  </a:txBody>
                  <a:tcPr marL="0" marR="0" marT="0" marB="0" vert="horz" anchor="ctr"/>
                </a:tc>
                <a:tc gridSpan="3"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1200"/>
                        <a:t>单台服务器</a:t>
                      </a:r>
                      <a:r>
                        <a:rPr lang="en-US" altLang="zh-CN" sz="1200"/>
                        <a:t>echo</a:t>
                      </a:r>
                      <a:r>
                        <a:rPr lang="zh-CN" altLang="en-US" sz="1200"/>
                        <a:t>压测：可达</a:t>
                      </a:r>
                      <a:r>
                        <a:rPr lang="en-US" altLang="zh-CN" sz="1200"/>
                        <a:t>100</a:t>
                      </a:r>
                      <a:r>
                        <a:rPr lang="zh-CN" altLang="en-US" sz="1200"/>
                        <a:t>万长连接</a:t>
                      </a:r>
                      <a:r>
                        <a:rPr lang="en-US" altLang="zh-CN" sz="1200"/>
                        <a:t>;1K</a:t>
                      </a:r>
                      <a:r>
                        <a:rPr lang="zh-CN" altLang="en-US" sz="1200"/>
                        <a:t>请求包的</a:t>
                      </a:r>
                      <a:r>
                        <a:rPr lang="en-US" altLang="zh-CN" sz="1200"/>
                        <a:t>TPS=20w </a:t>
                      </a:r>
                      <a:r>
                        <a:rPr lang="zh-CN" altLang="en-US" sz="1200"/>
                        <a:t>时</a:t>
                      </a:r>
                      <a:r>
                        <a:rPr lang="en-US" altLang="zh-CN" sz="1200"/>
                        <a:t>cpu=60% </a:t>
                      </a:r>
                      <a:endParaRPr lang="en-US" altLang="zh-CN" sz="1200"/>
                    </a:p>
                  </a:txBody>
                  <a:tcPr marL="0" marR="0" marT="0" marB="0" vert="horz" anchor="ctr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同期项目评选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400" y="883285"/>
            <a:ext cx="3657600" cy="5770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868045"/>
            <a:ext cx="5433695" cy="59709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2765" y="6588125"/>
            <a:ext cx="3007995" cy="250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charset="-122"/>
              </a:rPr>
              <a:t>http://news.newseed.cn/p/1323238</a:t>
            </a:r>
            <a:endParaRPr lang="zh-CN" altLang="en-US" sz="8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盛大通通低调上线</a:t>
            </a:r>
            <a:r>
              <a:rPr lang="zh-CN" altLang="en-US" sz="1200"/>
              <a:t>（</a:t>
            </a:r>
            <a:r>
              <a:rPr lang="en-US" altLang="zh-CN" sz="1200"/>
              <a:t>2011.4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038860"/>
            <a:ext cx="2482850" cy="414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860" y="1038860"/>
            <a:ext cx="2480310" cy="414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60" y="1038860"/>
            <a:ext cx="2492375" cy="41541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100" y="6398260"/>
            <a:ext cx="5419090" cy="2705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900" dirty="0" smtClean="0">
                <a:latin typeface="宋体" panose="02010600030101010101" pitchFamily="2" charset="-122"/>
              </a:rPr>
              <a:t>2011年08月24日 http://www.sootoo.com/content/161766.shtml</a:t>
            </a:r>
            <a:endParaRPr lang="zh-CN" altLang="en-US" sz="900" dirty="0" smtClean="0">
              <a:latin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9100" y="5502275"/>
            <a:ext cx="810387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通通 是由盛大创新院近期内测推出的一款基于通讯录的语音通话软件，为用户提供了免费和即时的网络通话服务。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内容占位符 15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2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pic>
        <p:nvPicPr>
          <p:cNvPr id="4" name="图片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4290" y="1790700"/>
            <a:ext cx="3621405" cy="218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3655" y="4150995"/>
            <a:ext cx="3620770" cy="245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5" name="Picture 1" descr="D:\工具集合\QQ\QQ\Users\406878851\Image\)1A0SKS}HPH~AR}A@OWQ$(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45100" y="744855"/>
            <a:ext cx="2389505" cy="1717040"/>
          </a:xfrm>
          <a:prstGeom prst="rect">
            <a:avLst/>
          </a:prstGeom>
          <a:noFill/>
        </p:spPr>
      </p:pic>
      <p:pic>
        <p:nvPicPr>
          <p:cNvPr id="7" name="图片 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7115" y="-47625"/>
            <a:ext cx="5502910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72205" y="2960370"/>
            <a:ext cx="5502910" cy="385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八角星 1"/>
          <p:cNvSpPr/>
          <p:nvPr/>
        </p:nvSpPr>
        <p:spPr>
          <a:xfrm>
            <a:off x="80010" y="-128270"/>
            <a:ext cx="3447415" cy="177800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盛大彩虹语音客服系统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135" y="3478530"/>
            <a:ext cx="2196465" cy="3393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40" y="-92710"/>
            <a:ext cx="2141855" cy="3409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895" y="-92710"/>
            <a:ext cx="2141855" cy="3409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0" y="-92710"/>
            <a:ext cx="2099945" cy="35013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3478530"/>
            <a:ext cx="2140585" cy="334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440" y="3478530"/>
            <a:ext cx="2099310" cy="33458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8295" y="3478530"/>
            <a:ext cx="2092960" cy="3346450"/>
          </a:xfrm>
          <a:prstGeom prst="rect">
            <a:avLst/>
          </a:prstGeom>
        </p:spPr>
      </p:pic>
      <p:sp>
        <p:nvSpPr>
          <p:cNvPr id="2" name="八角星 1"/>
          <p:cNvSpPr/>
          <p:nvPr/>
        </p:nvSpPr>
        <p:spPr>
          <a:xfrm>
            <a:off x="-168275" y="541655"/>
            <a:ext cx="2495550" cy="215900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通通免费电话：基于通讯录的多人语音通话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8535" y="-141605"/>
            <a:ext cx="2141855" cy="34601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35" y="3370580"/>
            <a:ext cx="2048510" cy="3355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-141605"/>
            <a:ext cx="2073910" cy="33705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" y="3370580"/>
            <a:ext cx="2083435" cy="33553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0" y="-141605"/>
            <a:ext cx="2051050" cy="34594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50" y="3370580"/>
            <a:ext cx="2409190" cy="34448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850" y="3370580"/>
            <a:ext cx="2111375" cy="3444240"/>
          </a:xfrm>
          <a:prstGeom prst="rect">
            <a:avLst/>
          </a:prstGeom>
        </p:spPr>
      </p:pic>
      <p:sp>
        <p:nvSpPr>
          <p:cNvPr id="9" name="八角星 8"/>
          <p:cNvSpPr/>
          <p:nvPr/>
        </p:nvSpPr>
        <p:spPr>
          <a:xfrm>
            <a:off x="-241300" y="373380"/>
            <a:ext cx="2832735" cy="2340610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派派：一款移动娱乐聚聊社交app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3436620"/>
            <a:ext cx="2134235" cy="32867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5" y="-71120"/>
            <a:ext cx="2133600" cy="34429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10" y="3436620"/>
            <a:ext cx="2116455" cy="34436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20" y="-71120"/>
            <a:ext cx="2061210" cy="3444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740" y="-71120"/>
            <a:ext cx="2120900" cy="35134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765" y="3515360"/>
            <a:ext cx="2116455" cy="32867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745" y="3515360"/>
            <a:ext cx="2192020" cy="3286760"/>
          </a:xfrm>
          <a:prstGeom prst="rect">
            <a:avLst/>
          </a:prstGeom>
        </p:spPr>
      </p:pic>
      <p:sp>
        <p:nvSpPr>
          <p:cNvPr id="9" name="八角星 8"/>
          <p:cNvSpPr/>
          <p:nvPr/>
        </p:nvSpPr>
        <p:spPr>
          <a:xfrm>
            <a:off x="-247015" y="-71120"/>
            <a:ext cx="2978150" cy="2710815"/>
          </a:xfrm>
          <a:prstGeom prst="star8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sx="96000" sy="96000" algn="tl" rotWithShape="0">
              <a:prstClr val="black">
                <a:alpha val="24000"/>
              </a:prstClr>
            </a:outerShdw>
            <a:reflection stA="0" endPos="65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车轮社区：一款垂直于车主社交的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85" y="-69215"/>
            <a:ext cx="2061210" cy="34442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105" y="-69215"/>
            <a:ext cx="2120900" cy="35134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中国</a:t>
            </a:r>
            <a:r>
              <a:rPr lang="en-US" altLang="zh-CN"/>
              <a:t>IM</a:t>
            </a:r>
            <a:r>
              <a:rPr lang="zh-CN" altLang="en-US"/>
              <a:t>发展史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229235" y="1050925"/>
          <a:ext cx="8392160" cy="3108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76400"/>
                <a:gridCol w="1677670"/>
                <a:gridCol w="1675130"/>
                <a:gridCol w="1675130"/>
                <a:gridCol w="1687830"/>
              </a:tblGrid>
              <a:tr h="31089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端萌芽期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1999-2001</a:t>
                      </a:r>
                      <a:endParaRPr lang="en-US" altLang="zh-CN" sz="1200"/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QQ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msn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uc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专注基础能力，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沟通工具。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端成熟期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2002-2005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skype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</a:t>
                      </a:r>
                      <a:endParaRPr lang="zh-CN" altLang="en-US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gtalk..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出现企业</a:t>
                      </a:r>
                      <a:r>
                        <a:rPr lang="en-US" altLang="zh-CN" sz="1200">
                          <a:sym typeface="+mn-ea"/>
                        </a:rPr>
                        <a:t>im</a:t>
                      </a:r>
                      <a:r>
                        <a:rPr lang="zh-CN" altLang="en-US" sz="1200">
                          <a:sym typeface="+mn-ea"/>
                        </a:rPr>
                        <a:t>，支持文件，群组，增值服务，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开始变现。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PC</a:t>
                      </a:r>
                      <a:r>
                        <a:rPr lang="zh-CN" altLang="en-US"/>
                        <a:t>端转型期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2006-200</a:t>
                      </a:r>
                      <a:r>
                        <a:rPr lang="en-US" sz="1200">
                          <a:sym typeface="+mn-ea"/>
                        </a:rPr>
                        <a:t>9</a:t>
                      </a: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飞信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手机端出现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人人网，开心网等</a:t>
                      </a:r>
                      <a:r>
                        <a:rPr lang="en-US" altLang="zh-CN" sz="1200"/>
                        <a:t>sns</a:t>
                      </a:r>
                      <a:r>
                        <a:rPr lang="zh-CN" altLang="en-US" sz="1200"/>
                        <a:t>崛起冲击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市场。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移动端发展期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2010-2015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YY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，陌陌，微信，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line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  <a:sym typeface="+mn-ea"/>
                        </a:rPr>
                        <a:t>，易信，来往，脉脉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  <a:sym typeface="+mn-ea"/>
                        </a:rPr>
                        <a:t>...</a:t>
                      </a:r>
                      <a:endParaRPr lang="en-US" altLang="zh-CN" sz="1200">
                        <a:solidFill>
                          <a:srgbClr val="0000CC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/>
                    </a:p>
                    <a:p>
                      <a:pPr>
                        <a:buNone/>
                      </a:pP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增强语音、视频，大厂利用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建平台做生态。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IM</a:t>
                      </a:r>
                      <a:r>
                        <a:rPr lang="zh-CN" altLang="en-US"/>
                        <a:t>未来发展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ym typeface="+mn-ea"/>
                        </a:rPr>
                        <a:t>2016-</a:t>
                      </a: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映客，花椒，钉钉，</a:t>
                      </a:r>
                      <a:endParaRPr lang="zh-CN" altLang="en-US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IM</a:t>
                      </a:r>
                      <a:r>
                        <a:rPr lang="zh-CN" altLang="en-US" sz="1200">
                          <a:solidFill>
                            <a:srgbClr val="0000CC"/>
                          </a:solidFill>
                        </a:rPr>
                        <a:t>云服务</a:t>
                      </a:r>
                      <a:r>
                        <a:rPr lang="en-US" altLang="zh-CN" sz="1200">
                          <a:solidFill>
                            <a:srgbClr val="0000CC"/>
                          </a:solidFill>
                        </a:rPr>
                        <a:t>...</a:t>
                      </a:r>
                      <a:endParaRPr lang="en-US" altLang="zh-CN" sz="1200">
                        <a:solidFill>
                          <a:srgbClr val="0000CC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移动端</a:t>
                      </a:r>
                      <a:r>
                        <a:rPr lang="en-US" altLang="zh-CN" sz="1200"/>
                        <a:t>im</a:t>
                      </a:r>
                      <a:r>
                        <a:rPr lang="zh-CN" altLang="en-US" sz="1200"/>
                        <a:t>超过</a:t>
                      </a:r>
                      <a:r>
                        <a:rPr lang="en-US" altLang="zh-CN" sz="1200"/>
                        <a:t>PC</a:t>
                      </a:r>
                      <a:r>
                        <a:rPr lang="zh-CN" altLang="en-US" sz="1200"/>
                        <a:t>端。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整合各种服务，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连接物联网。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视频协作；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图像识别；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社交游戏；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智能推荐；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移动支付。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QQ</a:t>
            </a:r>
            <a:r>
              <a:rPr lang="zh-CN" altLang="en-US"/>
              <a:t>主界面的演化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866775"/>
            <a:ext cx="8190230" cy="32854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" y="3814445"/>
            <a:ext cx="1438275" cy="3064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80" y="3850005"/>
            <a:ext cx="1701165" cy="2947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990" y="3837305"/>
            <a:ext cx="1604010" cy="3018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770" y="3850005"/>
            <a:ext cx="1675765" cy="2947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330" y="3850005"/>
            <a:ext cx="1899285" cy="2947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390" y="3751580"/>
            <a:ext cx="1725930" cy="32467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</a:t>
            </a:r>
            <a:r>
              <a:rPr lang="en-US" altLang="zh-CN"/>
              <a:t>IM</a:t>
            </a:r>
            <a:r>
              <a:rPr lang="zh-CN" altLang="en-US"/>
              <a:t>产品发展历程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" y="904240"/>
            <a:ext cx="8845550" cy="3356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垂直类</a:t>
            </a:r>
            <a:r>
              <a:rPr lang="en-US" altLang="zh-CN"/>
              <a:t>IM</a:t>
            </a:r>
            <a:r>
              <a:rPr lang="zh-CN" altLang="en-US"/>
              <a:t>典型产品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900430"/>
            <a:ext cx="8504555" cy="3542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曾风靡一时的</a:t>
            </a:r>
            <a:r>
              <a:rPr lang="en-US" altLang="zh-CN" smtClean="0"/>
              <a:t>IM</a:t>
            </a:r>
            <a:r>
              <a:rPr lang="zh-CN" altLang="en-US" smtClean="0"/>
              <a:t>功能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462905" y="1064260"/>
            <a:ext cx="2768600" cy="1059815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50000"/>
          </a:bodyPr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约X型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媚眼、附近的人、人群标签化、摇一摇等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内容占位符 1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462905" y="2473960"/>
            <a:ext cx="2768600" cy="105981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rmAutofit fontScale="50000"/>
          </a:bodyPr>
          <a:lstStyle>
            <a:lvl1pPr marL="0" indent="0" algn="l" defTabSz="914400" rtl="0" eaLnBrk="1" latinLnBrk="0" hangingPunct="1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5945" indent="0" algn="l" defTabSz="914400" rtl="0" eaLnBrk="1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工作狂型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匿名爆料、免费电话、群任务功能等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3" name="内容占位符 1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462905" y="4070985"/>
            <a:ext cx="2768600" cy="105981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rmAutofit fontScale="50000"/>
          </a:bodyPr>
          <a:lstStyle>
            <a:lvl1pPr marL="0" indent="0" algn="l" defTabSz="914400" rtl="0" eaLnBrk="1" latinLnBrk="0" hangingPunct="1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70000"/>
              <a:buFontTx/>
              <a:buNone/>
              <a:defRPr sz="2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5945" indent="0" algn="l" defTabSz="914400" rtl="0" eaLnBrk="1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60000"/>
                  <a:lumOff val="40000"/>
                </a:schemeClr>
              </a:buClr>
              <a:buFontTx/>
              <a:buNone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 sz="4000" b="1">
                <a:sym typeface="+mn-ea"/>
              </a:rPr>
              <a:t>安全社交型</a:t>
            </a:r>
            <a:endParaRPr lang="zh-CN" altLang="en-US" sz="4000" b="1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通信加密、阅后即焚、隐私保护等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 </a:t>
            </a: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5" name="文本框 4"/>
          <p:cNvSpPr txBox="1"/>
          <p:nvPr/>
        </p:nvSpPr>
        <p:spPr>
          <a:xfrm>
            <a:off x="606425" y="1397635"/>
            <a:ext cx="1909445" cy="16891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charset="-122"/>
              </a:rPr>
              <a:t>基本功能</a:t>
            </a:r>
            <a:endParaRPr lang="zh-CN" altLang="en-US" b="1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移动社交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实时私信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实时客服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群组聊天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为什么需要</a:t>
            </a:r>
            <a:r>
              <a:rPr lang="en-US" altLang="zh-CN" smtClean="0"/>
              <a:t>IM</a:t>
            </a:r>
            <a:endParaRPr lang="en-US" altLang="zh-CN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满足的是人类的社交需求层次。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当一个产品或服务的用户量规模化的时候，需要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做连接。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直播、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、知识图谱等赋予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更大的场景应用。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r>
              <a:rPr lang="zh-CN" altLang="en-US">
                <a:sym typeface="+mn-ea"/>
              </a:rPr>
              <a:t>一切皆</a:t>
            </a:r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</p:spTree>
    <p:custDataLst>
      <p:tags r:id="rId4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为什么不需要</a:t>
            </a:r>
            <a:r>
              <a:rPr lang="en-US" altLang="zh-CN" smtClean="0"/>
              <a:t>IM</a:t>
            </a:r>
            <a:endParaRPr lang="en-US" altLang="zh-CN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文本框 1"/>
          <p:cNvSpPr txBox="1"/>
          <p:nvPr/>
        </p:nvSpPr>
        <p:spPr>
          <a:xfrm>
            <a:off x="577215" y="1112520"/>
            <a:ext cx="7420610" cy="850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无法很好的体现产品价值：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产品壁垒搭建不完全，差异性无法体现，优势无法体现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110" y="2687955"/>
            <a:ext cx="7590790" cy="850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dirty="0" smtClean="0">
                <a:latin typeface="Arial" panose="020B0604020202020204" pitchFamily="34" charset="0"/>
                <a:ea typeface="微软雅黑" panose="020B0503020204020204" charset="-122"/>
              </a:rPr>
              <a:t>用户转化意愿弱：</a:t>
            </a:r>
            <a:endParaRPr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“我们都是在用微信/QQ来办公的，传文件/签到/发业绩报表/发定位。”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algn="l" eaLnBrk="1" hangingPunct="1">
              <a:lnSpc>
                <a:spcPct val="100000"/>
              </a:lnSpc>
            </a:pPr>
            <a:r>
              <a:rPr lang="zh-CN" altLang="en-US" smtClean="0"/>
              <a:t>经历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4320" y="1112520"/>
            <a:ext cx="8595995" cy="5119370"/>
          </a:xfrm>
        </p:spPr>
        <p:txBody>
          <a:bodyPr/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zh-CN" altLang="en-US">
              <a:sym typeface="+mn-ea"/>
            </a:endParaRPr>
          </a:p>
          <a:p>
            <a:pPr marL="342900" indent="-342900"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  <a:buBlip>
                <a:blip r:embed="rId3"/>
              </a:buBlip>
            </a:pPr>
            <a:endParaRPr lang="zh-CN" altLang="en-US" smtClean="0"/>
          </a:p>
          <a:p>
            <a:pPr algn="just">
              <a:lnSpc>
                <a:spcPct val="120000"/>
              </a:lnSpc>
              <a:buClr>
                <a:schemeClr val="accent1"/>
              </a:buClr>
              <a:buSzTx/>
              <a:buFont typeface="Wingdings" panose="05000000000000000000" pitchFamily="2" charset="2"/>
            </a:pPr>
            <a:endParaRPr lang="en-US" altLang="zh-CN" smtClean="0"/>
          </a:p>
        </p:txBody>
      </p:sp>
      <p:sp>
        <p:nvSpPr>
          <p:cNvPr id="2" name="文本框 1"/>
          <p:cNvSpPr txBox="1"/>
          <p:nvPr/>
        </p:nvSpPr>
        <p:spPr>
          <a:xfrm>
            <a:off x="552450" y="1112520"/>
            <a:ext cx="8303895" cy="560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2010.6-2011.7  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</a:rPr>
              <a:t>源代码防泄密解决方案</a:t>
            </a: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负责公司内网安全建设，担任网络安全编程开发岗位。</a:t>
            </a:r>
            <a:endParaRPr lang="zh-CN" altLang="en-US" sz="1400" dirty="0" smtClean="0"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2011.11-2014.6  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盛大彩虹语音客服系统项目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/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通通免费电话项目</a:t>
            </a:r>
            <a:endParaRPr lang="en-US" altLang="zh-CN" sz="16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负责</a:t>
            </a:r>
            <a:r>
              <a:rPr lang="zh-CN" altLang="en-US" sz="1400" b="1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盛大在线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彩虹语音客服项目的研发、产品迭代，参与网络视频接待项目的网络组件开发。</a:t>
            </a: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</a:rPr>
              <a:t>  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</a:rPr>
              <a:t>2.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</a:rPr>
              <a:t>负责</a:t>
            </a:r>
            <a:r>
              <a:rPr lang="zh-CN" altLang="en-US" sz="1400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盛大创新院</a:t>
            </a: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通通免费电话系统的后台开发、移动客服接入，</a:t>
            </a:r>
            <a:r>
              <a:rPr lang="en-US" altLang="zh-CN" sz="1400" dirty="0" smtClean="0">
                <a:ea typeface="微软雅黑" panose="020B0503020204020204" charset="-122"/>
                <a:sym typeface="+mn-ea"/>
              </a:rPr>
              <a:t>SDK</a:t>
            </a: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开发，参与盛大</a:t>
            </a:r>
            <a:r>
              <a:rPr lang="en-US" altLang="zh-CN" sz="1400" dirty="0" smtClean="0">
                <a:ea typeface="微软雅黑" panose="020B0503020204020204" charset="-122"/>
                <a:sym typeface="+mn-ea"/>
              </a:rPr>
              <a:t>Kutv</a:t>
            </a:r>
            <a:r>
              <a:rPr lang="zh-CN" altLang="en-US" sz="1400" dirty="0" smtClean="0">
                <a:ea typeface="微软雅黑" panose="020B0503020204020204" charset="-122"/>
                <a:sym typeface="+mn-ea"/>
              </a:rPr>
              <a:t>直播项目的客户端开发。</a:t>
            </a:r>
            <a:endParaRPr lang="zh-CN" altLang="en-US" sz="1400" dirty="0" smtClean="0"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2014.6-2018     车轮社区项目/</a:t>
            </a:r>
            <a:r>
              <a:rPr lang="zh-CN" altLang="en-US" sz="1600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其他产品线</a:t>
            </a:r>
            <a:endParaRPr lang="zh-CN" altLang="en-US" sz="1600" b="1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负责</a:t>
            </a:r>
            <a:r>
              <a:rPr lang="zh-CN" altLang="en-US" sz="1400" b="1" dirty="0" smtClean="0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sym typeface="+mn-ea"/>
              </a:rPr>
              <a:t>车轮网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社区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IM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功能模块的架构设计与研发，高并发的接入，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SDK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开发，以及多个后台系统的设计与实现，参与大数据分析与挖掘项目。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1</a:t>
            </a:r>
            <a:r>
              <a:rPr lang="zh-CN" altLang="en-US" sz="1400" b="1" dirty="0" smtClean="0"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提倡具体问题匹配合适的语言做开发，从不自我设限；</a:t>
            </a: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2</a:t>
            </a:r>
            <a:r>
              <a:rPr lang="zh-CN" altLang="en-US" sz="1400" b="1" dirty="0" smtClean="0"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立足IM领域，信仰“一切皆IM，其他只是IM世界的缩影”，不断地吸收前沿技术与新模式推进IM的演化，期望建设下一代的IM产品或服务；</a:t>
            </a: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宋体" panose="02010600030101010101" pitchFamily="2" charset="-122"/>
                <a:sym typeface="+mn-ea"/>
              </a:rPr>
              <a:t>3</a:t>
            </a:r>
            <a:r>
              <a:rPr lang="zh-CN" altLang="en-US" sz="1400" b="1" dirty="0" smtClean="0">
                <a:latin typeface="宋体" panose="02010600030101010101" pitchFamily="2" charset="-122"/>
                <a:sym typeface="+mn-ea"/>
              </a:rPr>
              <a:t>：</a:t>
            </a:r>
            <a:r>
              <a:rPr lang="zh-CN" altLang="en-US" sz="1400" dirty="0" smtClean="0">
                <a:latin typeface="宋体" panose="02010600030101010101" pitchFamily="2" charset="-122"/>
                <a:sym typeface="+mn-ea"/>
              </a:rPr>
              <a:t>期望成为一个对整个行业提供"分析、咨询、引领"的人。</a:t>
            </a: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宋体" panose="02010600030101010101" pitchFamily="2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85_29*i*0"/>
  <p:tag name="KSO_WM_TEMPLATE_CATEGORY" val="custom"/>
  <p:tag name="KSO_WM_TEMPLATE_INDEX" val="185"/>
  <p:tag name="KSO_WM_UNIT_INDEX" val="0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3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6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19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2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5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28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f"/>
  <p:tag name="KSO_WM_UNIT_INDEX" val="1"/>
  <p:tag name="KSO_WM_UNIT_ID" val="custom185_27*f*1"/>
  <p:tag name="KSO_WM_UNIT_CLEAR" val="1"/>
  <p:tag name="KSO_WM_UNIT_LAYERLEVEL" val="1"/>
  <p:tag name="KSO_WM_UNIT_VALUE" val="216"/>
  <p:tag name="KSO_WM_UNIT_HIGHLIGHT" val="0"/>
  <p:tag name="KSO_WM_UNIT_COMPATIBLE" val="0"/>
  <p:tag name="KSO_WM_UNIT_PRESET_TEXT_INDEX" val="5"/>
  <p:tag name="KSO_WM_UNIT_PRESET_TEXT_LEN" val="232"/>
</p:tagLst>
</file>

<file path=ppt/tags/tag32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185"/>
</p:tagLst>
</file>

<file path=ppt/tags/tag4.xml><?xml version="1.0" encoding="utf-8"?>
<p:tagLst xmlns:p="http://schemas.openxmlformats.org/presentationml/2006/main">
  <p:tag name="KSO_WM_TEMPLATE_CATEGORY" val="custom"/>
  <p:tag name="KSO_WM_TEMPLATE_INDEX" val="185"/>
  <p:tag name="KSO_WM_TAG_VERSION" val="1.0"/>
  <p:tag name="KSO_WM_SLIDE_ID" val="custom185_27"/>
  <p:tag name="KSO_WM_SLIDE_INDEX" val="27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33*88"/>
  <p:tag name="KSO_WM_SLIDE_SIZE" val="653*403"/>
  <p:tag name="MH_TYPE" val="#NeiR#"/>
  <p:tag name="MH_NUMBER" val="1"/>
  <p:tag name="MH_CATEGORY" val="#QiTTB#"/>
  <p:tag name="MH_LAYOUT" val="Desc"/>
  <p:tag name="MH" val="20151028110923"/>
  <p:tag name="MH_LIBRARY" val="GRAPHIC"/>
</p:tagLst>
</file>

<file path=ppt/tags/tag5.xml><?xml version="1.0" encoding="utf-8"?>
<p:tagLst xmlns:p="http://schemas.openxmlformats.org/presentationml/2006/main">
  <p:tag name="KSO_WM_TEMPLATE_CATEGORY" val="custom"/>
  <p:tag name="KSO_WM_TEMPLATE_INDEX" val="185"/>
</p:tagLst>
</file>

<file path=ppt/tags/tag6.xml><?xml version="1.0" encoding="utf-8"?>
<p:tagLst xmlns:p="http://schemas.openxmlformats.org/presentationml/2006/main">
  <p:tag name="KSO_WM_TEMPLATE_CATEGORY" val="custom"/>
  <p:tag name="KSO_WM_TEMPLATE_INDEX" val="185"/>
</p:tagLst>
</file>

<file path=ppt/tags/tag7.xml><?xml version="1.0" encoding="utf-8"?>
<p:tagLst xmlns:p="http://schemas.openxmlformats.org/presentationml/2006/main">
  <p:tag name="KSO_WM_TEMPLATE_CATEGORY" val="custom"/>
  <p:tag name="KSO_WM_TEMPLATE_INDEX" val="185"/>
</p:tagLst>
</file>

<file path=ppt/tags/tag8.xml><?xml version="1.0" encoding="utf-8"?>
<p:tagLst xmlns:p="http://schemas.openxmlformats.org/presentationml/2006/main">
  <p:tag name="KSO_WM_TEMPLATE_CATEGORY" val="custom"/>
  <p:tag name="KSO_WM_TEMPLATE_INDEX" val="185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85"/>
  <p:tag name="KSO_WM_UNIT_TYPE" val="a"/>
  <p:tag name="KSO_WM_UNIT_INDEX" val="1"/>
  <p:tag name="KSO_WM_UNIT_ID" val="custom185_27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通用_汇报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通用_汇报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000120140530A99PPBG">
  <a:themeElements>
    <a:clrScheme name="自定义 1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2CBEBB"/>
      </a:accent1>
      <a:accent2>
        <a:srgbClr val="269C6C"/>
      </a:accent2>
      <a:accent3>
        <a:srgbClr val="CFD80A"/>
      </a:accent3>
      <a:accent4>
        <a:srgbClr val="FFBE16"/>
      </a:accent4>
      <a:accent5>
        <a:srgbClr val="FF7F41"/>
      </a:accent5>
      <a:accent6>
        <a:srgbClr val="FFC000"/>
      </a:accent6>
      <a:hlink>
        <a:srgbClr val="00B0F0"/>
      </a:hlink>
      <a:folHlink>
        <a:srgbClr val="7F7F7F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2404</Words>
  <Application>WPS 演示</Application>
  <PresentationFormat>在屏幕上显示</PresentationFormat>
  <Paragraphs>320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Times New Roman</vt:lpstr>
      <vt:lpstr>PMingLiU</vt:lpstr>
      <vt:lpstr>微软雅黑</vt:lpstr>
      <vt:lpstr>黑体</vt:lpstr>
      <vt:lpstr>楷体</vt:lpstr>
      <vt:lpstr>华文行楷</vt:lpstr>
      <vt:lpstr>Arial Unicode MS</vt:lpstr>
      <vt:lpstr>Calibri</vt:lpstr>
      <vt:lpstr>通用_汇报</vt:lpstr>
      <vt:lpstr>1_通用_汇报</vt:lpstr>
      <vt:lpstr>A000120140530A99PPBG</vt:lpstr>
      <vt:lpstr>IM产品发展历程</vt:lpstr>
      <vt:lpstr>中国IM发展史</vt:lpstr>
      <vt:lpstr>QQ主界面的演化</vt:lpstr>
      <vt:lpstr>移动IM产品发展历程</vt:lpstr>
      <vt:lpstr>垂直类IM典型产品</vt:lpstr>
      <vt:lpstr>曾风靡一时的IM功能</vt:lpstr>
      <vt:lpstr>为什么需要IM</vt:lpstr>
      <vt:lpstr>为什么不需要IM</vt:lpstr>
      <vt:lpstr>经历</vt:lpstr>
      <vt:lpstr>通通免费电话</vt:lpstr>
      <vt:lpstr>通讯数据</vt:lpstr>
      <vt:lpstr>同期项目评选</vt:lpstr>
      <vt:lpstr>盛大通通低调上线（2011.4）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培训主题内容</dc:title>
  <dc:creator>changshoumeng</dc:creator>
  <cp:lastModifiedBy>长寿鳄</cp:lastModifiedBy>
  <cp:revision>153</cp:revision>
  <dcterms:created xsi:type="dcterms:W3CDTF">2009-03-03T10:06:00Z</dcterms:created>
  <dcterms:modified xsi:type="dcterms:W3CDTF">2018-03-03T02:40:51Z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